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4"/>
  </p:notesMasterIdLst>
  <p:sldIdLst>
    <p:sldId id="256" r:id="rId2"/>
    <p:sldId id="259" r:id="rId3"/>
    <p:sldId id="497" r:id="rId4"/>
    <p:sldId id="433" r:id="rId5"/>
    <p:sldId id="432" r:id="rId6"/>
    <p:sldId id="493" r:id="rId7"/>
    <p:sldId id="447" r:id="rId8"/>
    <p:sldId id="434" r:id="rId9"/>
    <p:sldId id="424" r:id="rId10"/>
    <p:sldId id="451" r:id="rId11"/>
    <p:sldId id="498" r:id="rId12"/>
    <p:sldId id="425" r:id="rId13"/>
    <p:sldId id="480" r:id="rId14"/>
    <p:sldId id="445" r:id="rId15"/>
    <p:sldId id="448" r:id="rId16"/>
    <p:sldId id="495" r:id="rId17"/>
    <p:sldId id="496" r:id="rId18"/>
    <p:sldId id="449" r:id="rId19"/>
    <p:sldId id="422" r:id="rId20"/>
    <p:sldId id="435" r:id="rId21"/>
    <p:sldId id="437" r:id="rId22"/>
    <p:sldId id="442" r:id="rId23"/>
    <p:sldId id="446" r:id="rId24"/>
    <p:sldId id="439" r:id="rId25"/>
    <p:sldId id="440" r:id="rId26"/>
    <p:sldId id="444" r:id="rId27"/>
    <p:sldId id="443" r:id="rId28"/>
    <p:sldId id="458" r:id="rId29"/>
    <p:sldId id="459" r:id="rId30"/>
    <p:sldId id="457" r:id="rId31"/>
    <p:sldId id="453" r:id="rId32"/>
    <p:sldId id="462" r:id="rId33"/>
    <p:sldId id="454" r:id="rId34"/>
    <p:sldId id="455" r:id="rId35"/>
    <p:sldId id="471" r:id="rId36"/>
    <p:sldId id="475" r:id="rId37"/>
    <p:sldId id="474" r:id="rId38"/>
    <p:sldId id="473" r:id="rId39"/>
    <p:sldId id="415" r:id="rId40"/>
    <p:sldId id="463" r:id="rId41"/>
    <p:sldId id="464" r:id="rId42"/>
    <p:sldId id="468" r:id="rId43"/>
    <p:sldId id="469" r:id="rId44"/>
    <p:sldId id="465" r:id="rId45"/>
    <p:sldId id="486" r:id="rId46"/>
    <p:sldId id="491" r:id="rId47"/>
    <p:sldId id="490" r:id="rId48"/>
    <p:sldId id="489" r:id="rId49"/>
    <p:sldId id="499" r:id="rId50"/>
    <p:sldId id="488" r:id="rId51"/>
    <p:sldId id="482" r:id="rId52"/>
    <p:sldId id="481" r:id="rId53"/>
    <p:sldId id="484" r:id="rId54"/>
    <p:sldId id="485" r:id="rId55"/>
    <p:sldId id="408" r:id="rId56"/>
    <p:sldId id="476" r:id="rId57"/>
    <p:sldId id="478" r:id="rId58"/>
    <p:sldId id="479" r:id="rId59"/>
    <p:sldId id="409" r:id="rId60"/>
    <p:sldId id="314" r:id="rId61"/>
    <p:sldId id="436" r:id="rId62"/>
    <p:sldId id="456" r:id="rId6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B88F"/>
    <a:srgbClr val="41719C"/>
    <a:srgbClr val="EF7D1D"/>
    <a:srgbClr val="36544F"/>
    <a:srgbClr val="57A2C5"/>
    <a:srgbClr val="D4EBE9"/>
    <a:srgbClr val="C14026"/>
    <a:srgbClr val="E99866"/>
    <a:srgbClr val="025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9"/>
    <p:restoredTop sz="85126" autoAdjust="0"/>
  </p:normalViewPr>
  <p:slideViewPr>
    <p:cSldViewPr snapToGrid="0" snapToObjects="1">
      <p:cViewPr>
        <p:scale>
          <a:sx n="108" d="100"/>
          <a:sy n="108" d="100"/>
        </p:scale>
        <p:origin x="4656" y="19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29.10.17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494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129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659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614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935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066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809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405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469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89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38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718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227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102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059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70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3862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876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251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248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3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196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867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1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843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700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456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584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53" r:id="rId3"/>
    <p:sldLayoutId id="214748365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state-of-javascript-2016" TargetMode="External"/><Relationship Id="rId4" Type="http://schemas.openxmlformats.org/officeDocument/2006/relationships/hyperlink" Target="https://medium.com/@peterxjang/modern-javascript-explained-for-dinosaurs-f695e9747b70" TargetMode="External"/><Relationship Id="rId5" Type="http://schemas.openxmlformats.org/officeDocument/2006/relationships/hyperlink" Target="https://github.com/grab/front-end-guide/blob/master/README.md" TargetMode="External"/><Relationship Id="rId6" Type="http://schemas.openxmlformats.org/officeDocument/2006/relationships/hyperlink" Target="https://jaxenter.de/die-grosse-javascript-erschoepfung-36278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smtClean="0">
                <a:solidFill>
                  <a:srgbClr val="D4EBE9"/>
                </a:solidFill>
              </a:rPr>
              <a:t>W-JAX München | November 2017    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010000" y="348964"/>
            <a:ext cx="388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HARTMANN | @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</a:t>
            </a:r>
            <a:endParaRPr lang="de-DE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010000" y="5407773"/>
            <a:ext cx="336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 smtClean="0">
                <a:solidFill>
                  <a:srgbClr val="025249"/>
                </a:solidFill>
              </a:rPr>
              <a:t>Slides</a:t>
            </a:r>
            <a:r>
              <a:rPr lang="de-DE" b="1" dirty="0" smtClean="0">
                <a:solidFill>
                  <a:srgbClr val="025249"/>
                </a:solidFill>
              </a:rPr>
              <a:t>: http</a:t>
            </a:r>
            <a:r>
              <a:rPr lang="de-DE" b="1" dirty="0">
                <a:solidFill>
                  <a:srgbClr val="025249"/>
                </a:solidFill>
              </a:rPr>
              <a:t>://</a:t>
            </a:r>
            <a:r>
              <a:rPr lang="de-DE" b="1" dirty="0" err="1">
                <a:solidFill>
                  <a:srgbClr val="025249"/>
                </a:solidFill>
              </a:rPr>
              <a:t>bit.ly</a:t>
            </a:r>
            <a:r>
              <a:rPr lang="de-DE" b="1" dirty="0">
                <a:solidFill>
                  <a:srgbClr val="025249"/>
                </a:solidFill>
              </a:rPr>
              <a:t>/</a:t>
            </a:r>
            <a:r>
              <a:rPr lang="de-DE" b="1" dirty="0" err="1">
                <a:solidFill>
                  <a:srgbClr val="025249"/>
                </a:solidFill>
              </a:rPr>
              <a:t>bedcon-react</a:t>
            </a:r>
            <a:endParaRPr lang="de-DE" b="1" dirty="0">
              <a:solidFill>
                <a:srgbClr val="025249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0" y="1546894"/>
            <a:ext cx="9906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200" b="1" dirty="0" smtClean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2980985" y="824301"/>
            <a:ext cx="197201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b="1" dirty="0">
                <a:solidFill>
                  <a:srgbClr val="57A2C5"/>
                </a:solidFill>
                <a:latin typeface="Montserrat" charset="0"/>
                <a:ea typeface="Montserrat" charset="0"/>
                <a:cs typeface="Montserrat" charset="0"/>
              </a:rPr>
              <a:t>Das </a:t>
            </a:r>
            <a:endParaRPr lang="de-DE" sz="2400" b="1" dirty="0">
              <a:solidFill>
                <a:srgbClr val="57A2C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978880" y="3670552"/>
            <a:ext cx="724429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Öko-System</a:t>
            </a:r>
            <a:endParaRPr lang="de-DE" sz="2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"Echte" Anwendungen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 Benutzersicht: bestes UI/UX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Gewohntes Verhalten von Desktop Anwendungen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Einheitliches 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Layout und Design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Konsistentes Verhalten in der ganzen 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Konsistente Darstellung der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Kurze 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Reaktionszeiten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Für Entwicklung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Einfach und schnell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Saubere und verständliche Architektur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Wartbar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auch bei großer und langlebiger Code-Basis</a:t>
            </a:r>
          </a:p>
        </p:txBody>
      </p:sp>
    </p:spTree>
    <p:extLst>
      <p:ext uri="{BB962C8B-B14F-4D97-AF65-F5344CB8AC3E}">
        <p14:creationId xmlns:p14="http://schemas.microsoft.com/office/powerpoint/2010/main" val="2003562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Spotify</a:t>
            </a:r>
            <a:r>
              <a:rPr lang="de-DE" dirty="0" smtClean="0"/>
              <a:t> Web Player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714" y="201881"/>
            <a:ext cx="5964573" cy="562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5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  <a:hlinkClick r:id="rId3"/>
              </a:rPr>
              <a:t>https://</a:t>
            </a:r>
            <a:r>
              <a:rPr lang="de-DE" dirty="0" err="1">
                <a:solidFill>
                  <a:srgbClr val="36544F"/>
                </a:solidFill>
                <a:hlinkClick r:id="rId3"/>
              </a:rPr>
              <a:t>www.figma.com</a:t>
            </a:r>
            <a:endParaRPr lang="de-DE" dirty="0">
              <a:solidFill>
                <a:srgbClr val="36544F"/>
              </a:solid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248" y="173122"/>
            <a:ext cx="7495504" cy="57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2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227115" y="5190186"/>
            <a:ext cx="471005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33206" y="5190186"/>
            <a:ext cx="34870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JSP,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Thymeleaf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JSF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(anteilig)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Pfeil nach rechts 15"/>
          <p:cNvSpPr/>
          <p:nvPr/>
        </p:nvSpPr>
        <p:spPr>
          <a:xfrm>
            <a:off x="4286635" y="1834990"/>
            <a:ext cx="1471440" cy="386366"/>
          </a:xfrm>
          <a:prstGeom prst="rightArrow">
            <a:avLst/>
          </a:prstGeom>
          <a:solidFill>
            <a:srgbClr val="C14026"/>
          </a:solidFill>
          <a:ln>
            <a:solidFill>
              <a:srgbClr val="C140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14026"/>
              </a:solidFill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7" y="1504138"/>
            <a:ext cx="3704380" cy="351120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63" y="1504138"/>
            <a:ext cx="3384254" cy="3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5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227115" y="5190186"/>
            <a:ext cx="4710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12570" y="1636347"/>
            <a:ext cx="60594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First Class </a:t>
            </a:r>
            <a:r>
              <a:rPr lang="de-DE" sz="2000" b="1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Citizen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aber: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 Java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 Script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😕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063" y="1504138"/>
            <a:ext cx="3384254" cy="3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8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Wir bauen "echte" </a:t>
            </a:r>
            <a:r>
              <a:rPr lang="de-DE" dirty="0" err="1" smtClean="0"/>
              <a:t>anwendungen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8906494" cy="5238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Es gelten die "üblichen" Anforderungen</a:t>
            </a:r>
            <a:endParaRPr lang="de-DE" sz="32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Verständliche Architektur</a:t>
            </a: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Wartbarer und langlebiger Code</a:t>
            </a: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Refaktorisierbarkeit</a:t>
            </a: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Testbarkeit</a:t>
            </a: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Skalierbarkeit der Entwicklung</a:t>
            </a: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571500" indent="-571500"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571500" indent="-571500"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85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415636" y="206063"/>
            <a:ext cx="93079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https://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medium.freecodecamp.org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/a-roadmap-to-becoming-a-web-developer-in-2017-b6ac3dddd0cf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Unser Fahrplan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50134" y="851456"/>
            <a:ext cx="4330238" cy="55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Hinweise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Bevor es losgeht: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Vergleich mit Java schwierig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Unterschiedliche Konzepte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Ich mache trotzdem Vergleiche, um einzuordnen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meine subjektive Meinung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lieber Problemstellungen merken, als die konkreten Tools/Frameworks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 habe ich verlinkt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Anhang noch eine Link-Liste mit Lese-Empfehlungen</a:t>
            </a:r>
          </a:p>
          <a:p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94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908959"/>
            <a:ext cx="99060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Die </a:t>
            </a:r>
          </a:p>
          <a:p>
            <a:pPr algn="ctr"/>
            <a:r>
              <a:rPr lang="de-DE" sz="115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Sprache</a:t>
            </a:r>
            <a:endParaRPr lang="de-DE" sz="115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JavaScript / </a:t>
            </a:r>
            <a:r>
              <a:rPr lang="de-DE" dirty="0" err="1" smtClean="0"/>
              <a:t>ECMAScript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215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78" y="2483429"/>
            <a:ext cx="8906494" cy="340272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261759" y="5886149"/>
            <a:ext cx="413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Quelle: 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caniuse.com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/#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search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=es5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8906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5: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Veröffentlicht 2009</a:t>
            </a:r>
          </a:p>
          <a:p>
            <a:pPr marL="571500" indent="-571500">
              <a:buFont typeface="Arial" charset="0"/>
              <a:buChar char="•"/>
            </a:pP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Unterstützung von praktisch allen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Browsern</a:t>
            </a:r>
          </a:p>
          <a:p>
            <a:pPr marL="571500" indent="-571500">
              <a:buFont typeface="Arial" charset="0"/>
              <a:buChar char="•"/>
            </a:pP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Die "Referenz"-Version</a:t>
            </a:r>
            <a:endParaRPr lang="de-DE" sz="24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87878" y="6379082"/>
            <a:ext cx="89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</a:t>
            </a: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Implementierung | </a:t>
            </a:r>
            <a:r>
              <a:rPr lang="de-DE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Spezifikation</a:t>
            </a:r>
            <a:endParaRPr lang="de-DE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32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68142" y="1876179"/>
            <a:ext cx="416973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und Workshops</a:t>
            </a: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890649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2015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Veröffentlicht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2015</a:t>
            </a:r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Aliase: </a:t>
            </a: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ES6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JavaScript6, </a:t>
            </a:r>
            <a:r>
              <a:rPr lang="de-DE" sz="28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Harmony</a:t>
            </a:r>
            <a:endParaRPr lang="de-DE" sz="28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Künftig eine neue Version pro Jahr (ES2015, ES2016, ...)</a:t>
            </a:r>
          </a:p>
          <a:p>
            <a:pPr marL="571500" indent="-5715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Sehr viele Neuerungen: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Block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Scope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let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const</a:t>
            </a: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Klassen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Arrow Funktionen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...aber leider noch kein vollständiger Browser Support!</a:t>
            </a:r>
          </a:p>
          <a:p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636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Compiler / </a:t>
            </a:r>
            <a:r>
              <a:rPr lang="de-DE" dirty="0" err="1" smtClean="0"/>
              <a:t>Transpiler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5607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Babel: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Der "Standard" Compiler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babeljs.io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Compiliert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ES2015+ nach ES5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auch experimentelle Sprachfeatures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Sprache von Microsoft inklusive Compiler</a:t>
            </a: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http://www.typescriptlang.org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Typ-System für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Sprach-Erweiterungen mit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private Felder,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24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</a:t>
            </a:r>
            <a:r>
              <a:rPr lang="de-DE" dirty="0" err="1" smtClean="0"/>
              <a:t>Polyfills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301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Compiler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Transpiler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übersetzen "nur" die 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Sprache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Retrotranslator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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4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Polyfills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sind JS Bibliotheken, die fehlende 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Stellen Abwärtskompatibilität für ältere Browser her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LocalStorage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HTML5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History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914400" lvl="1" indent="-4572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Laufzeitumgebungen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5176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Der Klassiker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Nahezu alle Browser implementieren ES5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JavaScript-Support wird besser und einheitlicher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Wettbewerb um beste Developer Tools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NodeJS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Serverseitiges JavaScript</a:t>
            </a: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der JS Engine V8 von Chrome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Ermöglicht zusätzlich Zugriff auf File-System, Konsole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Grundlage auch für diverses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 Manager,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Test, ...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Strukturierung von Anwendungen: Module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 Modul Systeme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CommonJS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Modul-System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AMD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Asynchrone Module (für Browser)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spezifiziert natives Modul System</a:t>
            </a:r>
          </a:p>
          <a:p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 sind sehr fein-granular (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eine Datei)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Nicht direkt vergleichbar mit Java9/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OSGi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Modulen</a:t>
            </a:r>
          </a:p>
          <a:p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Bundler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machen aus dem Modul-Code ausführbares JavaScript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Browserify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ES2015 Modulsystem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neuen Projekten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import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export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beginnen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04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Strukturierung von </a:t>
            </a:r>
            <a:r>
              <a:rPr lang="de-DE" smtClean="0"/>
              <a:t>Anwendungen: Module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604656" y="2828893"/>
            <a:ext cx="5568538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export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default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constructor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 . . .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loadUser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id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 . . . }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// Nur Modul-intern sichtbar</a:t>
            </a: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database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...;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userService.loadUser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(1);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	</a:t>
            </a:r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926275" y="2828893"/>
            <a:ext cx="1995055" cy="270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UserService.js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App.js</a:t>
            </a:r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87878" y="1450187"/>
            <a:ext cx="6447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u="sng" dirty="0" smtClean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Beispiel ES6 Modul System</a:t>
            </a:r>
            <a:endParaRPr lang="de-DE" sz="2400" b="1" u="sng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182092"/>
            <a:ext cx="99060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6000" b="1" dirty="0" smtClean="0">
              <a:solidFill>
                <a:srgbClr val="C14026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96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Frameworks</a:t>
            </a:r>
            <a:endParaRPr lang="de-DE" sz="60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8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jQuery</a:t>
            </a:r>
            <a:r>
              <a:rPr lang="de-DE" dirty="0" smtClean="0"/>
              <a:t>: Der Klassiker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8906494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jQuery</a:t>
            </a:r>
            <a:r>
              <a:rPr lang="de-DE" sz="20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(https://jquery.com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/):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Abstrahiert Zugriff auf den DOM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Abstrahiert Verhalten unterschiedlicher Browser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Extrem weit verbreitet und bekannt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Gute Möglichkeit, um statischen Websites mit Logik zu "ergänzen"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Validierung von Eingabefeldern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Eher einfache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"echte" Anwendungen nicht gut geeignet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wird schnell unübersichtlich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 Low-Level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(trotzdem) ansehen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wie vor hohe Verbreitung (man kommt nicht drum rum)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Lernen, welche Probleme es mit dem DOM gibt und wie sie gelöst werden</a:t>
            </a:r>
          </a:p>
          <a:p>
            <a:pPr marL="457200" indent="-457200">
              <a:buFont typeface="Arial" charset="0"/>
              <a:buChar char="•"/>
            </a:pPr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</a:t>
            </a:r>
            <a:r>
              <a:rPr lang="de-DE" dirty="0" err="1" smtClean="0"/>
              <a:t>FrameWorks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8906494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SPA Frameworks </a:t>
            </a:r>
            <a:endParaRPr lang="de-DE" sz="20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Zentrales Element: Komponenten (statt DOM)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Teilweise mit Template-Sprache, teilweise nur JavaScript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 großer Funktionsumfang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 trifft sehr viele Entscheidungen (erinnert häufig an Java)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sehr minimales API, wenig intrusiv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Insgesamt sehr stabil (Angular ab Version 2)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Prominente, aktuelle Vertreter: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Ember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 1: ausprobieren, was einem am besten gefällt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 2: Erst mit JavaScript (und </a:t>
            </a:r>
            <a:r>
              <a:rPr lang="de-DE" sz="20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ggf</a:t>
            </a: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) vertraut machen</a:t>
            </a: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Prominente  ältere Vertreter: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Backbone,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(Angular 1)</a:t>
            </a:r>
          </a:p>
        </p:txBody>
      </p:sp>
    </p:spTree>
    <p:extLst>
      <p:ext uri="{BB962C8B-B14F-4D97-AF65-F5344CB8AC3E}">
        <p14:creationId xmlns:p14="http://schemas.microsoft.com/office/powerpoint/2010/main" val="67980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Frameworks: Trends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20" y="925160"/>
            <a:ext cx="8633361" cy="549921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081642" y="6412504"/>
            <a:ext cx="8259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trends.google.com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trends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explore?q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=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angular,react,vuejs,ember,backbone</a:t>
            </a:r>
            <a:endParaRPr lang="de-DE" sz="1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91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Achtung!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734539"/>
            <a:ext cx="7302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95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</a:t>
            </a:r>
            <a:r>
              <a:rPr lang="de-DE" dirty="0" err="1" smtClean="0"/>
              <a:t>FrameWorks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9653650" cy="4860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Quickstart SPA Frameworks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Aufsetzen einer Anwendung kann sehr komplex sein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SPA Frameworks gibt es Tools zum Aufsetzen von Projekten</a:t>
            </a:r>
          </a:p>
          <a:p>
            <a:pPr marL="1371600"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(als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Pakete)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schnellen Ausprobieren sehr gut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geignet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371600"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Nachteil: man weiß nicht, was im Hintergrund passiert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CLI: https://cli.angular.io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App: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github.com/facebookincubator/create-react-app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App: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github.com/vue-land/create-vue-app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Ember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CLI: 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ember-cli.com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4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Architektur Pattern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99753" y="964356"/>
            <a:ext cx="890550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Exkurs: Architektur </a:t>
            </a:r>
            <a:r>
              <a:rPr lang="de-DE" sz="20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Pattern </a:t>
            </a: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Flux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und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Redux</a:t>
            </a:r>
            <a:endParaRPr lang="de-DE" sz="20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Flux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ursprünglich zur Strukturierung von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Anwendungen entwickelt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 z.B. zu MVC Pattern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Diverse Implementierungen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mittlerweile sehr populär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Pattern und Implementierung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Verfügbar für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neue Konzepte, inspiriert aus funktionaler Programmierung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erst verwenden, wenn man es wirklich braucht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920835"/>
            <a:ext cx="99060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4400" b="1" dirty="0" smtClean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Package Manager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  <a:r>
              <a:rPr lang="de-DE" sz="7200" b="1" dirty="0" err="1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Bundler</a:t>
            </a:r>
            <a:endParaRPr lang="de-DE" sz="4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Externe Abhängigkeiten verwalten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5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 Manager / Externe Abhängigkeiten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package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manager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npmjs.com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Standard Package Manager für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Node-Entwickung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Beschreibung externer Abhängigkeiten in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in einer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POM.xml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Eigene Packages können publiziert werden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zentrale Registry (analog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maven-central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Private Registry (z.B. Nexus)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üblicherweise auch notwendige 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Tools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deklariert und installiert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Compiler und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-Tools</a:t>
            </a:r>
          </a:p>
          <a:p>
            <a:pPr marL="914400" lvl="1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65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 Manager / Externe Abhängigkeiten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5604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Alternative zu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NPM: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https://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yarnpkg.com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Verwendet ebenfalls NPM Pakete und NPM Registry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Gleiche Beschreibung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Version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Locking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Höhere Performance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</a:t>
            </a: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Ausprobieren (statt </a:t>
            </a:r>
            <a:r>
              <a:rPr lang="de-DE" sz="24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Aus vergangenen Tagen: 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Bower (https://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bower.io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War in erster Linie für Frontend Bibliotheken gedacht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Bower-Team empfiehlt mittlerweile,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verwenden 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(https://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bower.io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/2017/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how-to-migrate-away-from-bower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93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" y="6048425"/>
            <a:ext cx="990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Modularisierte Anwendung: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Interne und externe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32" y="1090312"/>
            <a:ext cx="8249336" cy="48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1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988632" cy="4191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Problem: Keine Unterstützung für Module im Browser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Verwendete Module wurden mit &lt;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&gt; eingebunden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Inhalt der Module war in der Regel global sichtbar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Probleme: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(Namens)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kollisionen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Manuelle Pflege der Abhängigkeiten (Reihenfolge!)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CommonJS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 (aus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nicht im Browser nutzbar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ES2015-Module im Browser noch nicht überall unterstützt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086107" cy="4142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Zentrales </a:t>
            </a:r>
            <a:r>
              <a:rPr lang="de-DE" sz="28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-Werkzeug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webpack.github.io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Erstellt lauffähiges JavaScript-Modul ("Bundle"), quasi ein "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Unterstützung für alle Modul-Systeme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mit diversen Dateitypen umgehen (nicht nur JavaScript)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Alternativen: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Browserify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Rollup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"quasi-standard", deswegen benutzen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</a:p>
          <a:p>
            <a:pPr marL="457200" indent="-4572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18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Verwendung externer Module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927363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Zentrales </a:t>
            </a:r>
            <a:r>
              <a:rPr lang="de-DE" sz="28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-Werkzeug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statischer Code-Analyse </a:t>
            </a: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83" y="2472346"/>
            <a:ext cx="7928833" cy="416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Webpack</a:t>
            </a:r>
            <a:r>
              <a:rPr lang="de-DE" dirty="0" smtClean="0"/>
              <a:t> </a:t>
            </a:r>
            <a:r>
              <a:rPr lang="de-DE" dirty="0" err="1" smtClean="0"/>
              <a:t>Dev</a:t>
            </a:r>
            <a:r>
              <a:rPr lang="de-DE" dirty="0" smtClean="0"/>
              <a:t> Server und H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7" y="1159499"/>
            <a:ext cx="9273639" cy="4191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Dev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Server: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Webserver für Entwicklung 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Änderungen im Code werden automatisch gebaut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Änderungen werden automatisch im Browser aktualisiert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State bleibt erhalten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für lokale Entwicklung verwenden; ideal für kurze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Roundtrips</a:t>
            </a: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11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523586" y="4549884"/>
            <a:ext cx="885882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(Vor-)Urteile</a:t>
            </a:r>
            <a:endParaRPr lang="de-DE" sz="6600" b="1" dirty="0" smtClean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61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467099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Automatisierung</a:t>
            </a:r>
          </a:p>
          <a:p>
            <a:pPr algn="ctr"/>
            <a:r>
              <a:rPr lang="de-DE" sz="48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  <a:r>
              <a:rPr lang="de-DE" sz="4800" b="1" dirty="0" err="1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Build</a:t>
            </a:r>
            <a:endParaRPr lang="de-DE" sz="7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184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Wofür Automatisierung?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Compilieren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Transpilieren /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Bundlen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Tests ausführen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Releases erstellen und publizieren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Code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minifizieren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zum Entwickeln starten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323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2271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scripts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von (Shell)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-Apps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Oftmals müssen nur einfache Tasks erledigt werden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Installierte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-Tools lassen sich direkt aufrufen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 werden in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eingetragen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654630" y="3162500"/>
            <a:ext cx="6895112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"...",  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scripts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clean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rm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-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rf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/",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webpack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--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mocha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all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clean &amp;&amp;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&amp;&amp;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},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dependencies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{ . . . }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$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all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32509" y="3164681"/>
            <a:ext cx="1995055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package.json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r>
              <a:rPr lang="de-DE" sz="16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Kommandozeile</a:t>
            </a: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81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5512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grunt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gulp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Task-Runner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Erlauben das Schreiben von kompletten Abläufen (in JavaScript)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Benötigte Tools (z.B.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Babel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als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eingebunden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Oftmals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overkill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zu viele Abstraktionen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left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Gulp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medium.freecodecamp.org/why-i-left-gulp-and-grunt-for-npm-scripts-3d6853dd22b8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Tool:</a:t>
            </a:r>
            <a:b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www.keithcirkel.co.uk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40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1424543"/>
            <a:ext cx="990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Qualitätssicherung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und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Testen</a:t>
            </a:r>
            <a:endParaRPr lang="de-DE" sz="7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340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Linter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Statische Code-Analyse: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(https://eslint.org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 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Findet typische JavaScript Programmierfehler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Achtet auf Einhaltung von Konventionen (z.B. Semikolon ja/nein)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563" y="2703056"/>
            <a:ext cx="5177641" cy="40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1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Typ-System für JavaScript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schon zur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-Zeit finden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Zwei prominente Vertreter,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(nur da, wo man sie braucht/will)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55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Typ-System für JavaScript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schon zur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-Zeit finden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Zwei prominente Vertreter,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(nur da, wo man sie braucht/will)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www.typescriptlang.org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 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auch eigene Sprach-Erweiterungen mit (z.B.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 ist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gebaut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insb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Visual Studio Code,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WebStorm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207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Typ-System für JavaScript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schon zur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-Zeit finden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Zwei prominente Vertreter,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(nur da, wo man sie braucht/will)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www.typescriptlang.org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 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auch eigene Sprach-Erweiterungen mit (z.B.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 ist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gebaut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insb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Visual Studio Code,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WebStorm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Flow (https://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flow.org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Facebook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viel im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 genutzt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24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Typ-System für JavaScript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schon zur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-Zeit finden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Zwei prominente Vertreter,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(nur da, wo man sie braucht/will)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www.typescriptlang.org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 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auch eigene Sprach-Erweiterungen mit (z.B.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 ist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gebaut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insb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Visual Studio Code,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WebStorm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Flow (https://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flow.org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Facebook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viel im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 genutzt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Wenn Angular, dann auf jeden Fall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ansonsten nach Geschmack (persönliche Präferenz: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23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340429" y="5219739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iamdevloper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/917826490443628544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/>
          <a:srcRect r="5703"/>
          <a:stretch/>
        </p:blipFill>
        <p:spPr>
          <a:xfrm>
            <a:off x="2424051" y="207965"/>
            <a:ext cx="5057899" cy="5011774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73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</a:t>
            </a:r>
            <a:r>
              <a:rPr lang="de-DE" dirty="0" err="1" smtClean="0"/>
              <a:t>TypeScript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05" y="969493"/>
            <a:ext cx="6115791" cy="574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4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37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Testen in JavaScript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Ansätze, Tools und Frameworks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Eigener Talk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Gute Übersicht über den aktuellen Stand: https://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medium.com/powtoon-engineering/a-complete-guide-to-testing-javascript-in-2017-a217b4cd5a2a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7843338" y="1159499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dirty="0"/>
              <a:t>😱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803778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472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Mocha: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Modularer Ansatz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Mocha (https://mochajs.org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Chai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(http://chaijs.com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Mocking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Bibliothek: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Sinon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sinonjs.org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Coverage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Istanbul (https://istanbul.js.org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>
              <a:lnSpc>
                <a:spcPct val="130000"/>
              </a:lnSpc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Alles-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inkusive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-Lösung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Enthält alles was man zum testen braucht,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inkl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JSDom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Entstanden im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7225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Jasmine: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Batteries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included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jasmine.github.io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Mocking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Bibliothek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3537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585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Delightful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JavaScript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Testing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 (https://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facebook.github.io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</a:t>
            </a: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All-inclusive-Lösung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Coverage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JSDom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Babel und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Besonderheit: Snapshot-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Entstanden im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</a:t>
            </a:r>
          </a:p>
          <a:p>
            <a:pPr marL="342900" indent="-342900"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Jasmine oder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Wenn mit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entwickelt wird, auf jeden Fall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871" y="1860713"/>
            <a:ext cx="4754419" cy="786577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421907" y="2647290"/>
            <a:ext cx="6403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news.ycombinator.com</a:t>
            </a:r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item?id</a:t>
            </a:r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=13128146#13128900</a:t>
            </a:r>
          </a:p>
        </p:txBody>
      </p:sp>
    </p:spTree>
    <p:extLst>
      <p:ext uri="{BB962C8B-B14F-4D97-AF65-F5344CB8AC3E}">
        <p14:creationId xmlns:p14="http://schemas.microsoft.com/office/powerpoint/2010/main" val="70087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809999" y="2359771"/>
            <a:ext cx="6895112" cy="3939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export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a,b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a+b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'../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sum.js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of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and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4',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(2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, 2)).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toBe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(4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}); 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of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and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not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3',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(2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, 2)).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not.toBe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(3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);  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87878" y="2361952"/>
            <a:ext cx="1995055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sum.js</a:t>
            </a:r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sum.test.js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87878" y="1159499"/>
            <a:ext cx="9418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Code-Beispiel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9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4310247"/>
            <a:ext cx="9906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smtClean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72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...und Zusammenfassung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722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und Zusammenfassung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...alle Tools nochmal auf einen Schlag und Vergleich mit Java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6050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und Zusammenfassung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Wir bauen "echte" ("Enterprise") Anwendungen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 != Java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 != Script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Entsprechend komplex der Tool-Stack (wie in Java)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Sprache seit ES2015 deutlich brauchbarer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Typ-System für echte System unabdingbar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Konzepte und Probleme verstehen, dann erst konkrete Tools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82816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50371" y="1328701"/>
            <a:ext cx="9405257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State </a:t>
            </a:r>
            <a:r>
              <a:rPr lang="de-DE" sz="2800" b="1" dirty="0" err="1">
                <a:solidFill>
                  <a:srgbClr val="36544F"/>
                </a:solidFill>
              </a:rPr>
              <a:t>of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>
                <a:solidFill>
                  <a:srgbClr val="36544F"/>
                </a:solidFill>
              </a:rPr>
              <a:t>the</a:t>
            </a:r>
            <a:r>
              <a:rPr lang="de-DE" sz="2800" b="1" dirty="0">
                <a:solidFill>
                  <a:srgbClr val="36544F"/>
                </a:solidFill>
              </a:rPr>
              <a:t> JavaScript </a:t>
            </a:r>
            <a:r>
              <a:rPr lang="de-DE" sz="2800" b="1" dirty="0" err="1" smtClean="0">
                <a:solidFill>
                  <a:srgbClr val="36544F"/>
                </a:solidFill>
              </a:rPr>
              <a:t>Landscape</a:t>
            </a:r>
            <a:r>
              <a:rPr lang="de-DE" sz="2800" b="1" dirty="0" smtClean="0">
                <a:solidFill>
                  <a:srgbClr val="36544F"/>
                </a:solidFill>
              </a:rPr>
              <a:t>  - A </a:t>
            </a:r>
            <a:r>
              <a:rPr lang="de-DE" sz="2800" b="1" dirty="0" err="1">
                <a:solidFill>
                  <a:srgbClr val="36544F"/>
                </a:solidFill>
              </a:rPr>
              <a:t>Map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>
                <a:solidFill>
                  <a:srgbClr val="36544F"/>
                </a:solidFill>
              </a:rPr>
              <a:t>for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smtClean="0">
                <a:solidFill>
                  <a:srgbClr val="36544F"/>
                </a:solidFill>
              </a:rPr>
              <a:t>Newcomers</a:t>
            </a: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3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3"/>
              </a:rPr>
              <a:t>://</a:t>
            </a:r>
            <a:r>
              <a:rPr lang="de-DE" sz="1900" dirty="0" smtClean="0">
                <a:solidFill>
                  <a:srgbClr val="36544F"/>
                </a:solidFill>
                <a:hlinkClick r:id="rId3"/>
              </a:rPr>
              <a:t>www.infoq.com/articles/state-of-javascript-2016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Modern </a:t>
            </a:r>
            <a:r>
              <a:rPr lang="de-DE" sz="2800" b="1" dirty="0">
                <a:solidFill>
                  <a:srgbClr val="36544F"/>
                </a:solidFill>
              </a:rPr>
              <a:t>JavaScript Explained </a:t>
            </a:r>
            <a:r>
              <a:rPr lang="de-DE" sz="2800" b="1" dirty="0" err="1">
                <a:solidFill>
                  <a:srgbClr val="36544F"/>
                </a:solidFill>
              </a:rPr>
              <a:t>For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 smtClean="0">
                <a:solidFill>
                  <a:srgbClr val="36544F"/>
                </a:solidFill>
              </a:rPr>
              <a:t>Dinosaurs</a:t>
            </a:r>
            <a:endParaRPr lang="de-DE" sz="2800" b="1" dirty="0" smtClean="0">
              <a:solidFill>
                <a:srgbClr val="36544F"/>
              </a:solidFill>
            </a:endParaRP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4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4"/>
              </a:rPr>
              <a:t>://medium.com/@</a:t>
            </a:r>
            <a:r>
              <a:rPr lang="de-DE" sz="1900" dirty="0" smtClean="0">
                <a:solidFill>
                  <a:srgbClr val="36544F"/>
                </a:solidFill>
                <a:hlinkClick r:id="rId4"/>
              </a:rPr>
              <a:t>peterxjang/modern-javascript-explained-for-dinosaurs-f695e9747b70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Grab Front End Guide</a:t>
            </a: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5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5"/>
              </a:rPr>
              <a:t>://</a:t>
            </a:r>
            <a:r>
              <a:rPr lang="de-DE" sz="1900" dirty="0" smtClean="0">
                <a:solidFill>
                  <a:srgbClr val="36544F"/>
                </a:solidFill>
                <a:hlinkClick r:id="rId5"/>
              </a:rPr>
              <a:t>github.com/grab/front-end-guide/blob/master/README.md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  <a:p>
            <a:pPr algn="ctr"/>
            <a:r>
              <a:rPr lang="de-DE" sz="2800" b="1" dirty="0">
                <a:solidFill>
                  <a:srgbClr val="36544F"/>
                </a:solidFill>
              </a:rPr>
              <a:t>Die große JavaScript Erschöpfung</a:t>
            </a:r>
          </a:p>
          <a:p>
            <a:pPr algn="ctr"/>
            <a:r>
              <a:rPr lang="de-DE" sz="1900" dirty="0">
                <a:solidFill>
                  <a:srgbClr val="36544F"/>
                </a:solidFill>
                <a:hlinkClick r:id="rId6"/>
              </a:rPr>
              <a:t>https://</a:t>
            </a:r>
            <a:r>
              <a:rPr lang="de-DE" sz="1900" dirty="0" smtClean="0">
                <a:solidFill>
                  <a:srgbClr val="36544F"/>
                </a:solidFill>
                <a:hlinkClick r:id="rId6"/>
              </a:rPr>
              <a:t>jaxenter.de/die-grosse-javascript-erschoepfung-36278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Weiterführende Links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507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6" y="136713"/>
            <a:ext cx="4905698" cy="532374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576946" y="5487120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thomasfuchs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/708675139253174273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13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80" dirty="0"/>
          </a:p>
        </p:txBody>
      </p:sp>
      <p:sp>
        <p:nvSpPr>
          <p:cNvPr id="4" name="Rechteck 3"/>
          <p:cNvSpPr/>
          <p:nvPr/>
        </p:nvSpPr>
        <p:spPr>
          <a:xfrm>
            <a:off x="1383754" y="3337398"/>
            <a:ext cx="71384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Zugabe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50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Alles neu und kurzlebig? </a:t>
            </a:r>
            <a:r>
              <a:rPr lang="de-DE" dirty="0" smtClean="0">
                <a:sym typeface="Wingdings"/>
              </a:rPr>
              <a:t>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37507" y="2244436"/>
            <a:ext cx="9167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Sprache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ES5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(12/2009) bis ES2015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(6/2015): 5,5 Jahre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Vergleich: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Java8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Java9: 3,5 Jahre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2015: jährliche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Releases von JavaScript,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 ab 2018: halb-jährliche Releases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 ist hier hektisch?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</a:t>
            </a:r>
          </a:p>
          <a:p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jQuery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Version Januar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2006,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aktuelles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noch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weitgehen API-kompatibel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Vergleich: JSF erste Version 2004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Node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Package Manager</a:t>
            </a:r>
          </a:p>
          <a:p>
            <a:pPr marL="342900" indent="-34290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1. Release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: 12. Januar 2010. </a:t>
            </a:r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Zum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Vergleich: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Maven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 3.0 erschienen Oktober 2010</a:t>
            </a:r>
          </a:p>
          <a:p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SPA Frameworks</a:t>
            </a:r>
          </a:p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Angular 1: 2009 | Angular 2: 2016 |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React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: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Open-Source seit 2013 |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VueJS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: 2013</a:t>
            </a:r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37507" y="1104405"/>
            <a:ext cx="662239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 smtClean="0">
                <a:solidFill>
                  <a:srgbClr val="EF7D1D"/>
                </a:solidFill>
              </a:rPr>
              <a:t>Lebenszyklen im Vergleich</a:t>
            </a:r>
            <a:endParaRPr lang="de-DE" b="1" dirty="0" smtClean="0">
              <a:solidFill>
                <a:srgbClr val="EF7D1D"/>
              </a:solidFill>
            </a:endParaRPr>
          </a:p>
          <a:p>
            <a:r>
              <a:rPr lang="de-DE" dirty="0" smtClean="0">
                <a:solidFill>
                  <a:srgbClr val="41719C"/>
                </a:solidFill>
              </a:rPr>
              <a:t>Empfehlung: </a:t>
            </a:r>
            <a:r>
              <a:rPr lang="de-DE" dirty="0" smtClean="0">
                <a:solidFill>
                  <a:srgbClr val="41719C"/>
                </a:solidFill>
              </a:rPr>
              <a:t>Traue keiner Statistik, die Du nicht selbst gefälscht hast!</a:t>
            </a:r>
            <a:endParaRPr lang="de-DE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792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HTTPS://NILSHARTMANN.NET | 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1154048" y="1029940"/>
            <a:ext cx="7597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  <a:endParaRPr lang="de-DE" sz="5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89604" y="3337398"/>
            <a:ext cx="772679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461727" y="1836717"/>
            <a:ext cx="298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2000" b="1" dirty="0">
                <a:solidFill>
                  <a:srgbClr val="025249"/>
                </a:solidFill>
              </a:rPr>
              <a:t>http://</a:t>
            </a:r>
            <a:r>
              <a:rPr lang="de-DE" sz="2000" b="1" dirty="0" err="1">
                <a:solidFill>
                  <a:srgbClr val="025249"/>
                </a:solidFill>
              </a:rPr>
              <a:t>bit.ly</a:t>
            </a:r>
            <a:r>
              <a:rPr lang="de-DE" sz="2000" b="1" dirty="0">
                <a:solidFill>
                  <a:srgbClr val="025249"/>
                </a:solidFill>
              </a:rPr>
              <a:t>/</a:t>
            </a:r>
            <a:r>
              <a:rPr lang="de-DE" sz="2000" b="1" dirty="0" err="1">
                <a:solidFill>
                  <a:srgbClr val="025249"/>
                </a:solidFill>
              </a:rPr>
              <a:t>bedcon-react</a:t>
            </a:r>
            <a:endParaRPr lang="de-DE" sz="2000" b="1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66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343807"/>
            <a:ext cx="7277100" cy="48641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314450" y="5222344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tlrobinson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/869139917137248260</a:t>
            </a:r>
          </a:p>
        </p:txBody>
      </p:sp>
    </p:spTree>
    <p:extLst>
      <p:ext uri="{BB962C8B-B14F-4D97-AF65-F5344CB8AC3E}">
        <p14:creationId xmlns:p14="http://schemas.microsoft.com/office/powerpoint/2010/main" val="446863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"Früher war alles besser!?"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241" y="515174"/>
            <a:ext cx="5189518" cy="479113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358241" y="5306305"/>
            <a:ext cx="5189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learn.jquery.com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about-jquery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how</a:t>
            </a:r>
            <a:r>
              <a:rPr lang="de-DE" sz="1200" dirty="0">
                <a:solidFill>
                  <a:srgbClr val="57A2C5"/>
                </a:solidFill>
              </a:rPr>
              <a:t>-</a:t>
            </a:r>
            <a:r>
              <a:rPr lang="de-DE" sz="1200" dirty="0" err="1">
                <a:solidFill>
                  <a:srgbClr val="57A2C5"/>
                </a:solidFill>
              </a:rPr>
              <a:t>jquery</a:t>
            </a:r>
            <a:r>
              <a:rPr lang="de-DE" sz="1200" dirty="0">
                <a:solidFill>
                  <a:srgbClr val="57A2C5"/>
                </a:solidFill>
              </a:rPr>
              <a:t>-works/</a:t>
            </a: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5640780" y="4322618"/>
            <a:ext cx="3016333" cy="0"/>
          </a:xfrm>
          <a:prstGeom prst="straightConnector1">
            <a:avLst/>
          </a:prstGeom>
          <a:ln w="38100">
            <a:solidFill>
              <a:srgbClr val="EF7D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5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6000" b="1" dirty="0" smtClean="0">
              <a:solidFill>
                <a:srgbClr val="C14026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 smtClean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Motivation</a:t>
            </a:r>
            <a:endParaRPr lang="de-DE" sz="60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Wir bauen "echte" Anwendungen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5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2195</Words>
  <Application>Microsoft Macintosh PowerPoint</Application>
  <PresentationFormat>A4-Papier (210x297 mm)</PresentationFormat>
  <Paragraphs>536</Paragraphs>
  <Slides>62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62</vt:i4>
      </vt:variant>
    </vt:vector>
  </HeadingPairs>
  <TitlesOfParts>
    <vt:vector size="72" baseType="lpstr">
      <vt:lpstr>Calibri</vt:lpstr>
      <vt:lpstr>Calibri Light</vt:lpstr>
      <vt:lpstr>Montserrat</vt:lpstr>
      <vt:lpstr>Source Code Pro</vt:lpstr>
      <vt:lpstr>Source Code Pro Medium</vt:lpstr>
      <vt:lpstr>Source Sans Pro</vt:lpstr>
      <vt:lpstr>Source Sans Pro Semibold</vt:lpstr>
      <vt:lpstr>Wingdings</vt:lpstr>
      <vt:lpstr>Arial</vt:lpstr>
      <vt:lpstr>Office-Design</vt:lpstr>
      <vt:lpstr>W-JAX München | November 2017    </vt:lpstr>
      <vt:lpstr>@nilshartmann</vt:lpstr>
      <vt:lpstr>Achtung!</vt:lpstr>
      <vt:lpstr>PowerPoint-Präsentation</vt:lpstr>
      <vt:lpstr>PowerPoint-Präsentation</vt:lpstr>
      <vt:lpstr>PowerPoint-Präsentation</vt:lpstr>
      <vt:lpstr>PowerPoint-Präsentation</vt:lpstr>
      <vt:lpstr>"Früher war alles besser!?"</vt:lpstr>
      <vt:lpstr>Wir bauen "echte" Anwendungen</vt:lpstr>
      <vt:lpstr>"Echte" Anwendungen</vt:lpstr>
      <vt:lpstr>Spotify Web Player</vt:lpstr>
      <vt:lpstr>https://www.figma.com</vt:lpstr>
      <vt:lpstr>Single-Page-Application</vt:lpstr>
      <vt:lpstr>Single-Page-Application</vt:lpstr>
      <vt:lpstr>Wir bauen "echte" anwendungen</vt:lpstr>
      <vt:lpstr>Unser Fahrplan</vt:lpstr>
      <vt:lpstr>Hinweise</vt:lpstr>
      <vt:lpstr>JavaScript / ECMAScript</vt:lpstr>
      <vt:lpstr>Die Sprache</vt:lpstr>
      <vt:lpstr>Die Sprache</vt:lpstr>
      <vt:lpstr>Compiler / Transpiler</vt:lpstr>
      <vt:lpstr>Hintergrund: Polyfills</vt:lpstr>
      <vt:lpstr>Laufzeitumgebungen</vt:lpstr>
      <vt:lpstr>Strukturierung von Anwendungen: Module</vt:lpstr>
      <vt:lpstr>Strukturierung von Anwendungen: Module</vt:lpstr>
      <vt:lpstr>PowerPoint-Präsentation</vt:lpstr>
      <vt:lpstr>jQuery: Der Klassiker</vt:lpstr>
      <vt:lpstr>SPA FrameWorks</vt:lpstr>
      <vt:lpstr>SPA Frameworks: Trends</vt:lpstr>
      <vt:lpstr>SPA FrameWorks</vt:lpstr>
      <vt:lpstr>SPA Architektur Pattern</vt:lpstr>
      <vt:lpstr>Externe Abhängigkeiten verwalten</vt:lpstr>
      <vt:lpstr>Package Manager / Externe Abhängigkeiten</vt:lpstr>
      <vt:lpstr>Package Manager / Externe Abhängigkeiten</vt:lpstr>
      <vt:lpstr>Module verwenden</vt:lpstr>
      <vt:lpstr>Module verwenden</vt:lpstr>
      <vt:lpstr>Module verwenden</vt:lpstr>
      <vt:lpstr>Verwendung externer Module</vt:lpstr>
      <vt:lpstr>Webpack Dev Server und H</vt:lpstr>
      <vt:lpstr>PowerPoint-Präsentation</vt:lpstr>
      <vt:lpstr>Automatisierung &amp; Build</vt:lpstr>
      <vt:lpstr>Automatisierung &amp; Build</vt:lpstr>
      <vt:lpstr>Automatisierung &amp; Build</vt:lpstr>
      <vt:lpstr>PowerPoint-Präsentation</vt:lpstr>
      <vt:lpstr>Linter</vt:lpstr>
      <vt:lpstr>Typ Systeme</vt:lpstr>
      <vt:lpstr>Typ Systeme</vt:lpstr>
      <vt:lpstr>Typ Systeme</vt:lpstr>
      <vt:lpstr>Typ Systeme</vt:lpstr>
      <vt:lpstr>Beispiel: TypeScript</vt:lpstr>
      <vt:lpstr>Testen</vt:lpstr>
      <vt:lpstr>Testen</vt:lpstr>
      <vt:lpstr>Testen</vt:lpstr>
      <vt:lpstr>Testen</vt:lpstr>
      <vt:lpstr>Testen </vt:lpstr>
      <vt:lpstr>...und Zusammenfassung</vt:lpstr>
      <vt:lpstr>Fazit und Zusammenfassung</vt:lpstr>
      <vt:lpstr>Fazit und Zusammenfassung</vt:lpstr>
      <vt:lpstr>Weiterführende Links</vt:lpstr>
      <vt:lpstr>PowerPoint-Präsentation</vt:lpstr>
      <vt:lpstr>Alles neu und kurzlebig? </vt:lpstr>
      <vt:lpstr>HTTPS://NILSHARTMANN.NET | @nilshartmann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436</cp:revision>
  <cp:lastPrinted>2017-10-31T22:36:57Z</cp:lastPrinted>
  <dcterms:created xsi:type="dcterms:W3CDTF">2016-03-28T15:59:53Z</dcterms:created>
  <dcterms:modified xsi:type="dcterms:W3CDTF">2017-10-31T22:37:03Z</dcterms:modified>
</cp:coreProperties>
</file>